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198840769903763"/>
          <c:y val="7.4548702245552642E-2"/>
          <c:w val="0.7144693788276465"/>
          <c:h val="0.8326195683872849"/>
        </c:manualLayout>
      </c:layout>
      <c:lineChart>
        <c:grouping val="standar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Dart</c:v>
                </c:pt>
              </c:strCache>
            </c:strRef>
          </c:tx>
          <c:cat>
            <c:strRef>
              <c:f>Sheet1!$B$3:$E$4</c:f>
              <c:strCache>
                <c:ptCount val="4"/>
                <c:pt idx="0">
                  <c:v>Flight 1</c:v>
                </c:pt>
                <c:pt idx="1">
                  <c:v>Flight 2</c:v>
                </c:pt>
                <c:pt idx="2">
                  <c:v>Flight 3</c:v>
                </c:pt>
                <c:pt idx="3">
                  <c:v>Average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11.33</c:v>
                </c:pt>
                <c:pt idx="1">
                  <c:v>9.33</c:v>
                </c:pt>
                <c:pt idx="2">
                  <c:v>13.5</c:v>
                </c:pt>
                <c:pt idx="3">
                  <c:v>11.386666666666665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Sheet1!$A$6</c:f>
              <c:strCache>
                <c:ptCount val="1"/>
                <c:pt idx="0">
                  <c:v>Delta</c:v>
                </c:pt>
              </c:strCache>
            </c:strRef>
          </c:tx>
          <c:cat>
            <c:strRef>
              <c:f>Sheet1!$B$3:$E$4</c:f>
              <c:strCache>
                <c:ptCount val="4"/>
                <c:pt idx="0">
                  <c:v>Flight 1</c:v>
                </c:pt>
                <c:pt idx="1">
                  <c:v>Flight 2</c:v>
                </c:pt>
                <c:pt idx="2">
                  <c:v>Flight 3</c:v>
                </c:pt>
                <c:pt idx="3">
                  <c:v>Average</c:v>
                </c:pt>
              </c:strCache>
            </c:strRef>
          </c:cat>
          <c:val>
            <c:numRef>
              <c:f>Sheet1!$B$6:$E$6</c:f>
              <c:numCache>
                <c:formatCode>General</c:formatCode>
                <c:ptCount val="4"/>
                <c:pt idx="0">
                  <c:v>16</c:v>
                </c:pt>
                <c:pt idx="1">
                  <c:v>17</c:v>
                </c:pt>
                <c:pt idx="2">
                  <c:v>24</c:v>
                </c:pt>
                <c:pt idx="3">
                  <c:v>19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Sheet1!$A$7</c:f>
              <c:strCache>
                <c:ptCount val="1"/>
                <c:pt idx="0">
                  <c:v>Arrow</c:v>
                </c:pt>
              </c:strCache>
            </c:strRef>
          </c:tx>
          <c:cat>
            <c:strRef>
              <c:f>Sheet1!$B$3:$E$4</c:f>
              <c:strCache>
                <c:ptCount val="4"/>
                <c:pt idx="0">
                  <c:v>Flight 1</c:v>
                </c:pt>
                <c:pt idx="1">
                  <c:v>Flight 2</c:v>
                </c:pt>
                <c:pt idx="2">
                  <c:v>Flight 3</c:v>
                </c:pt>
                <c:pt idx="3">
                  <c:v>Average</c:v>
                </c:pt>
              </c:strCache>
            </c:strRef>
          </c:cat>
          <c:val>
            <c:numRef>
              <c:f>Sheet1!$B$7:$E$7</c:f>
              <c:numCache>
                <c:formatCode>General</c:formatCode>
                <c:ptCount val="4"/>
                <c:pt idx="0">
                  <c:v>11.67</c:v>
                </c:pt>
                <c:pt idx="1">
                  <c:v>11</c:v>
                </c:pt>
                <c:pt idx="2">
                  <c:v>7</c:v>
                </c:pt>
                <c:pt idx="3">
                  <c:v>9.89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Sheet1!$A$8</c:f>
              <c:strCache>
                <c:ptCount val="1"/>
                <c:pt idx="0">
                  <c:v>Condor</c:v>
                </c:pt>
              </c:strCache>
            </c:strRef>
          </c:tx>
          <c:cat>
            <c:strRef>
              <c:f>Sheet1!$B$3:$E$4</c:f>
              <c:strCache>
                <c:ptCount val="4"/>
                <c:pt idx="0">
                  <c:v>Flight 1</c:v>
                </c:pt>
                <c:pt idx="1">
                  <c:v>Flight 2</c:v>
                </c:pt>
                <c:pt idx="2">
                  <c:v>Flight 3</c:v>
                </c:pt>
                <c:pt idx="3">
                  <c:v>Average</c:v>
                </c:pt>
              </c:strCache>
            </c:strRef>
          </c:cat>
          <c:val>
            <c:numRef>
              <c:f>Sheet1!$B$8:$E$8</c:f>
              <c:numCache>
                <c:formatCode>General</c:formatCode>
                <c:ptCount val="4"/>
                <c:pt idx="0">
                  <c:v>14.4</c:v>
                </c:pt>
                <c:pt idx="1">
                  <c:v>22</c:v>
                </c:pt>
                <c:pt idx="2">
                  <c:v>12</c:v>
                </c:pt>
                <c:pt idx="3">
                  <c:v>16.133333333333333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1149696"/>
        <c:axId val="42686656"/>
      </c:lineChart>
      <c:catAx>
        <c:axId val="181149696"/>
        <c:scaling>
          <c:orientation val="minMax"/>
        </c:scaling>
        <c:delete val="0"/>
        <c:axPos val="b"/>
        <c:majorTickMark val="out"/>
        <c:minorTickMark val="none"/>
        <c:tickLblPos val="nextTo"/>
        <c:crossAx val="42686656"/>
        <c:crosses val="autoZero"/>
        <c:auto val="1"/>
        <c:lblAlgn val="ctr"/>
        <c:lblOffset val="100"/>
        <c:noMultiLvlLbl val="0"/>
      </c:catAx>
      <c:valAx>
        <c:axId val="42686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11496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3-04-02T19:11:45.87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0 512,'0'0'0,"0"0"0,26 0 0,-26 0 0,0 0 0,0 27 0,0-27 0,0 26 0,0 0 0,26 1 0,-26 26 0,0-27 0,27 27 0,-27-26 0,27 26 0,-27-1 0,27-25 0,-27 26 0,26 0 0,-26 0 0,27-1 0,-27 2 0,27-2 0,-27 1 0,26 0 0,-26 0 0,0 0 0,27 0 0,-27 0 0,0 0 0,0 0 0,27-1 0,-27 0 0,0 2 0,26-2 0,-26 2 0,0-2 0,0 2 0,0-2 0,26-24 0,-52 24 0,26 2 0,26-3 0,-52-24 0,26 26 0,26-1 0,-26 2 0,-26-2 0,26 2 0,0-1 0,0 0 0,0-1 0,0 2 0,0-2 0,0 1 0,0 0 0,0 0 0,-26-1 0,26 2 0,0-2 0,0 1 0,-27 1 0,27-2 0,0 28 0,0-1 0,0 0 0,27 1 0,-27 52 0,0-132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3-04-02T19:12:54.55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-1 0 512,'0'0'0,"0"0"0,0 26 0,0 1 0,0 0 0,0 25 0,0-25 0,0-1 0,0 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3-04-02T19:13:27.58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-1 0 512,'0'0'0,"0"27"0,0 0 0,0-1 0,0 0 0,0 1 0,0 26 0,0-27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3-04-02T19:13:33.83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-1 0 512,'0'0'0,"0"0"0,0 27 0,0-1 0,0 1 0,0-1 0,0 0 0,0 1 0,0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30217BE-C9EC-4F8D-B55B-0311258C8013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EFB678-08F7-47D6-8871-C09A965378F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17BE-C9EC-4F8D-B55B-0311258C8013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B678-08F7-47D6-8871-C09A96537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30217BE-C9EC-4F8D-B55B-0311258C8013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7EFB678-08F7-47D6-8871-C09A965378F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17BE-C9EC-4F8D-B55B-0311258C8013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EFB678-08F7-47D6-8871-C09A965378F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17BE-C9EC-4F8D-B55B-0311258C8013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7EFB678-08F7-47D6-8871-C09A965378F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0217BE-C9EC-4F8D-B55B-0311258C8013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7EFB678-08F7-47D6-8871-C09A965378F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0217BE-C9EC-4F8D-B55B-0311258C8013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7EFB678-08F7-47D6-8871-C09A965378F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17BE-C9EC-4F8D-B55B-0311258C8013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EFB678-08F7-47D6-8871-C09A96537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17BE-C9EC-4F8D-B55B-0311258C8013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EFB678-08F7-47D6-8871-C09A96537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17BE-C9EC-4F8D-B55B-0311258C8013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EFB678-08F7-47D6-8871-C09A965378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30217BE-C9EC-4F8D-B55B-0311258C8013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7EFB678-08F7-47D6-8871-C09A965378F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0217BE-C9EC-4F8D-B55B-0311258C8013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7EFB678-08F7-47D6-8871-C09A965378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3.emf"/><Relationship Id="rId7" Type="http://schemas.openxmlformats.org/officeDocument/2006/relationships/image" Target="../media/image5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4.emf"/><Relationship Id="rId10" Type="http://schemas.openxmlformats.org/officeDocument/2006/relationships/chart" Target="../charts/chart1.xml"/><Relationship Id="rId4" Type="http://schemas.openxmlformats.org/officeDocument/2006/relationships/customXml" Target="../ink/ink2.xml"/><Relationship Id="rId9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Airplane fair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student #15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853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Fair Test created and conducted by Student 15, Student 22, Student 4, </a:t>
            </a:r>
            <a:r>
              <a:rPr lang="en-US" smtClean="0"/>
              <a:t>and Student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76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Which plane will fly the farthest?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34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Delta will fly farther than the other planes.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65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Pencil</a:t>
            </a:r>
          </a:p>
          <a:p>
            <a:r>
              <a:rPr lang="en-US" dirty="0" smtClean="0"/>
              <a:t>Airplane Log</a:t>
            </a:r>
          </a:p>
          <a:p>
            <a:r>
              <a:rPr lang="en-US" dirty="0" smtClean="0"/>
              <a:t>Measuring Tools</a:t>
            </a:r>
          </a:p>
          <a:p>
            <a:r>
              <a:rPr lang="en-US" dirty="0" smtClean="0"/>
              <a:t>Planes</a:t>
            </a:r>
          </a:p>
          <a:p>
            <a:r>
              <a:rPr lang="en-US" dirty="0" smtClean="0"/>
              <a:t>Laptops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915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Research and choose airplane models</a:t>
            </a:r>
          </a:p>
          <a:p>
            <a:r>
              <a:rPr lang="en-US" dirty="0" smtClean="0"/>
              <a:t>2. Assign Roles:  flyer, measurer, scribe, helper</a:t>
            </a:r>
          </a:p>
          <a:p>
            <a:r>
              <a:rPr lang="en-US" dirty="0" smtClean="0"/>
              <a:t>3. Decide on flight order (1,2,3,4)(1,2,3,4)(1,2,3,4)</a:t>
            </a:r>
          </a:p>
          <a:p>
            <a:r>
              <a:rPr lang="en-US" dirty="0" smtClean="0"/>
              <a:t>4. Fly plane 1</a:t>
            </a:r>
          </a:p>
          <a:p>
            <a:r>
              <a:rPr lang="en-US" dirty="0" smtClean="0"/>
              <a:t>5. Measure distance</a:t>
            </a:r>
          </a:p>
          <a:p>
            <a:r>
              <a:rPr lang="en-US" dirty="0" smtClean="0"/>
              <a:t>6. Record data</a:t>
            </a:r>
          </a:p>
          <a:p>
            <a:r>
              <a:rPr lang="en-US" dirty="0" smtClean="0"/>
              <a:t>7. Fly plane 2</a:t>
            </a:r>
          </a:p>
          <a:p>
            <a:r>
              <a:rPr lang="en-US" dirty="0" smtClean="0"/>
              <a:t>8. Measure distance</a:t>
            </a:r>
          </a:p>
          <a:p>
            <a:r>
              <a:rPr lang="en-US" dirty="0" smtClean="0"/>
              <a:t>9. Record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094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10. Fly plane 3</a:t>
            </a:r>
          </a:p>
          <a:p>
            <a:r>
              <a:rPr lang="en-US" dirty="0" smtClean="0"/>
              <a:t>11. Measure distance</a:t>
            </a:r>
          </a:p>
          <a:p>
            <a:r>
              <a:rPr lang="en-US" dirty="0" smtClean="0"/>
              <a:t>12. Record data</a:t>
            </a:r>
          </a:p>
          <a:p>
            <a:r>
              <a:rPr lang="en-US" dirty="0" smtClean="0"/>
              <a:t>13. Fly plane 4</a:t>
            </a:r>
          </a:p>
          <a:p>
            <a:r>
              <a:rPr lang="en-US" dirty="0" smtClean="0"/>
              <a:t>14. Measure distance</a:t>
            </a:r>
          </a:p>
          <a:p>
            <a:r>
              <a:rPr lang="en-US" dirty="0" smtClean="0"/>
              <a:t>15. Record data</a:t>
            </a:r>
          </a:p>
          <a:p>
            <a:r>
              <a:rPr lang="en-US" dirty="0" smtClean="0"/>
              <a:t>16. Repeat steps 4-15</a:t>
            </a:r>
          </a:p>
          <a:p>
            <a:r>
              <a:rPr lang="en-US" dirty="0" smtClean="0"/>
              <a:t>17. Repeat step 16</a:t>
            </a:r>
          </a:p>
          <a:p>
            <a:r>
              <a:rPr lang="en-US" dirty="0" smtClean="0"/>
              <a:t>18. Analyze data and enter into spreadsheet</a:t>
            </a:r>
          </a:p>
          <a:p>
            <a:r>
              <a:rPr lang="en-US" dirty="0" smtClean="0"/>
              <a:t>19. Create 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39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28420837"/>
              </p:ext>
            </p:extLst>
          </p:nvPr>
        </p:nvGraphicFramePr>
        <p:xfrm>
          <a:off x="1309008" y="1524000"/>
          <a:ext cx="5943599" cy="2475687"/>
        </p:xfrm>
        <a:graphic>
          <a:graphicData uri="http://schemas.openxmlformats.org/drawingml/2006/table">
            <a:tbl>
              <a:tblPr firstRow="1" firstCol="1" bandRow="1"/>
              <a:tblGrid>
                <a:gridCol w="1253146"/>
                <a:gridCol w="1201009"/>
                <a:gridCol w="1201009"/>
                <a:gridCol w="1187355"/>
                <a:gridCol w="1101080"/>
              </a:tblGrid>
              <a:tr h="4813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Plane                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Flight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Isaiah</a:t>
                      </a: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Kaleb, 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Jordan</a:t>
                      </a: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Savannah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Flight #1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Flight #2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Flight #3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average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72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Dart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 feet 4 inches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9 feet 4 inches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 feet 6 inches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11feet 2 inches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72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Delta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 feet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 feet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 feet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 feet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1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Arrow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 feet 8 inches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 feet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 feet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 feet 4 inches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1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Condor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14’ 3”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12’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 feet 1 inch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685800" y="2057400"/>
            <a:ext cx="0" cy="333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309008" y="2011139"/>
            <a:ext cx="2857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9391650" y="4778375"/>
              <a:ext cx="117475" cy="116205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379758" y="4766495"/>
                <a:ext cx="141258" cy="11858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Ink 7"/>
              <p14:cNvContentPartPr/>
              <p14:nvPr/>
            </p14:nvContentPartPr>
            <p14:xfrm>
              <a:off x="4125913" y="4445000"/>
              <a:ext cx="0" cy="7620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125913" y="4433194"/>
                <a:ext cx="0" cy="998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" name="Ink 8"/>
              <p14:cNvContentPartPr/>
              <p14:nvPr/>
            </p14:nvContentPartPr>
            <p14:xfrm>
              <a:off x="5616575" y="4911725"/>
              <a:ext cx="0" cy="7620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616575" y="4899919"/>
                <a:ext cx="0" cy="998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0" name="Ink 9"/>
              <p14:cNvContentPartPr/>
              <p14:nvPr/>
            </p14:nvContentPartPr>
            <p14:xfrm>
              <a:off x="6962775" y="4949825"/>
              <a:ext cx="0" cy="66675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962775" y="4938059"/>
                <a:ext cx="0" cy="90207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3792429"/>
              </p:ext>
            </p:extLst>
          </p:nvPr>
        </p:nvGraphicFramePr>
        <p:xfrm>
          <a:off x="2390775" y="3886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687689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hypothesis was incorrect because the Delta flew the farthest.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355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we were to conduct another fair test, we would test the elevator positions of the Delta.</a:t>
            </a:r>
          </a:p>
          <a:p>
            <a:r>
              <a:rPr lang="en-US" dirty="0" smtClean="0"/>
              <a:t>Hypothesis:  The Delta will fly farther with the elevator in an upward position rather than level or downward.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5149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138</TotalTime>
  <Words>291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Airplane fair test</vt:lpstr>
      <vt:lpstr>Question</vt:lpstr>
      <vt:lpstr>Hypothesis</vt:lpstr>
      <vt:lpstr>Materials</vt:lpstr>
      <vt:lpstr>Procedures</vt:lpstr>
      <vt:lpstr>Procedures (continued)</vt:lpstr>
      <vt:lpstr>Data</vt:lpstr>
      <vt:lpstr>Conclusion</vt:lpstr>
      <vt:lpstr>Conclusion</vt:lpstr>
      <vt:lpstr>Credits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Airplane fair test</dc:title>
  <dc:creator>Fourth Grade</dc:creator>
  <cp:lastModifiedBy>Fourth Grade</cp:lastModifiedBy>
  <cp:revision>3</cp:revision>
  <dcterms:created xsi:type="dcterms:W3CDTF">2013-04-11T21:34:53Z</dcterms:created>
  <dcterms:modified xsi:type="dcterms:W3CDTF">2013-04-11T23:53:34Z</dcterms:modified>
</cp:coreProperties>
</file>